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50" d="100"/>
          <a:sy n="50" d="100"/>
        </p:scale>
        <p:origin x="1254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60069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725319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41242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0729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14672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2538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860436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81401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484769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3727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46935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4D530F-0ACD-4E22-80C3-0764CA18FCBA}" type="datetimeFigureOut">
              <a:rPr lang="ru-RU" smtClean="0"/>
              <a:t>26.11.2016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1BD294-1191-4F01-B287-2C1EF83AD75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82060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820595" y="26197"/>
            <a:ext cx="3069029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Заявление или уведомление заявителя</a:t>
            </a:r>
            <a:endParaRPr lang="ru-RU" dirty="0"/>
          </a:p>
        </p:txBody>
      </p:sp>
      <p:sp>
        <p:nvSpPr>
          <p:cNvPr id="5" name="TextBox 4"/>
          <p:cNvSpPr txBox="1"/>
          <p:nvPr/>
        </p:nvSpPr>
        <p:spPr>
          <a:xfrm>
            <a:off x="2826945" y="892418"/>
            <a:ext cx="3069029" cy="14773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Поступление документов в уполномоченное подразделение, проверка на соответствие п.2.19 </a:t>
            </a:r>
            <a:r>
              <a:rPr lang="ru-RU" dirty="0" err="1" smtClean="0"/>
              <a:t>Адм.регламента</a:t>
            </a:r>
            <a:endParaRPr lang="ru-RU" dirty="0"/>
          </a:p>
        </p:txBody>
      </p:sp>
      <p:sp>
        <p:nvSpPr>
          <p:cNvPr id="6" name="TextBox 5"/>
          <p:cNvSpPr txBox="1"/>
          <p:nvPr/>
        </p:nvSpPr>
        <p:spPr>
          <a:xfrm>
            <a:off x="2820594" y="2653697"/>
            <a:ext cx="3069029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Регистрация в журнале (Приложение 4)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826945" y="3597681"/>
            <a:ext cx="3069029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Рассмотрение представленных документов на соответствие законодательству</a:t>
            </a:r>
            <a:endParaRPr lang="ru-RU" dirty="0"/>
          </a:p>
        </p:txBody>
      </p:sp>
      <p:sp>
        <p:nvSpPr>
          <p:cNvPr id="8" name="TextBox 7"/>
          <p:cNvSpPr txBox="1"/>
          <p:nvPr/>
        </p:nvSpPr>
        <p:spPr>
          <a:xfrm>
            <a:off x="760020" y="5291419"/>
            <a:ext cx="3069029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Не соответствует (оформляется)</a:t>
            </a:r>
            <a:endParaRPr lang="ru-RU" dirty="0"/>
          </a:p>
        </p:txBody>
      </p:sp>
      <p:sp>
        <p:nvSpPr>
          <p:cNvPr id="9" name="TextBox 8"/>
          <p:cNvSpPr txBox="1"/>
          <p:nvPr/>
        </p:nvSpPr>
        <p:spPr>
          <a:xfrm>
            <a:off x="760019" y="6195512"/>
            <a:ext cx="3069029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Решение об отказе в выдаче разрешения на строительство/реконструкцию</a:t>
            </a:r>
            <a:endParaRPr lang="ru-RU" dirty="0"/>
          </a:p>
        </p:txBody>
      </p:sp>
      <p:sp>
        <p:nvSpPr>
          <p:cNvPr id="10" name="TextBox 9"/>
          <p:cNvSpPr txBox="1"/>
          <p:nvPr/>
        </p:nvSpPr>
        <p:spPr>
          <a:xfrm>
            <a:off x="760019" y="7668156"/>
            <a:ext cx="3069029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Решение об отказе в продлении срока действия разрешения на строительство</a:t>
            </a:r>
            <a:endParaRPr lang="ru-RU" dirty="0"/>
          </a:p>
        </p:txBody>
      </p:sp>
      <p:sp>
        <p:nvSpPr>
          <p:cNvPr id="11" name="TextBox 10"/>
          <p:cNvSpPr txBox="1"/>
          <p:nvPr/>
        </p:nvSpPr>
        <p:spPr>
          <a:xfrm>
            <a:off x="760019" y="9030443"/>
            <a:ext cx="3069029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Решение об отказе во внесение изменений в разрешение на строительство</a:t>
            </a:r>
            <a:endParaRPr lang="ru-RU" dirty="0"/>
          </a:p>
        </p:txBody>
      </p:sp>
      <p:cxnSp>
        <p:nvCxnSpPr>
          <p:cNvPr id="13" name="Соединительная линия уступом 12"/>
          <p:cNvCxnSpPr>
            <a:stCxn id="8" idx="1"/>
            <a:endCxn id="11" idx="1"/>
          </p:cNvCxnSpPr>
          <p:nvPr/>
        </p:nvCxnSpPr>
        <p:spPr>
          <a:xfrm rot="10800000" flipV="1">
            <a:off x="760020" y="5614584"/>
            <a:ext cx="1" cy="4016023"/>
          </a:xfrm>
          <a:prstGeom prst="bentConnector3">
            <a:avLst>
              <a:gd name="adj1" fmla="val 2286010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Соединительная линия уступом 14"/>
          <p:cNvCxnSpPr>
            <a:stCxn id="8" idx="1"/>
            <a:endCxn id="10" idx="1"/>
          </p:cNvCxnSpPr>
          <p:nvPr/>
        </p:nvCxnSpPr>
        <p:spPr>
          <a:xfrm rot="10800000" flipV="1">
            <a:off x="760020" y="5614585"/>
            <a:ext cx="1" cy="2653736"/>
          </a:xfrm>
          <a:prstGeom prst="bentConnector3">
            <a:avLst>
              <a:gd name="adj1" fmla="val 2286010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Соединительная линия уступом 16"/>
          <p:cNvCxnSpPr>
            <a:stCxn id="8" idx="1"/>
            <a:endCxn id="9" idx="1"/>
          </p:cNvCxnSpPr>
          <p:nvPr/>
        </p:nvCxnSpPr>
        <p:spPr>
          <a:xfrm rot="10800000" flipV="1">
            <a:off x="760020" y="5614585"/>
            <a:ext cx="1" cy="1181092"/>
          </a:xfrm>
          <a:prstGeom prst="bentConnector3">
            <a:avLst>
              <a:gd name="adj1" fmla="val 2286010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Прямая со стрелкой 18"/>
          <p:cNvCxnSpPr>
            <a:stCxn id="7" idx="2"/>
            <a:endCxn id="8" idx="0"/>
          </p:cNvCxnSpPr>
          <p:nvPr/>
        </p:nvCxnSpPr>
        <p:spPr>
          <a:xfrm flipH="1">
            <a:off x="2294535" y="4798010"/>
            <a:ext cx="2066925" cy="4934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4874820" y="5291419"/>
            <a:ext cx="3069029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Соответствует (оформляется)</a:t>
            </a:r>
            <a:endParaRPr lang="ru-RU" dirty="0"/>
          </a:p>
        </p:txBody>
      </p:sp>
      <p:sp>
        <p:nvSpPr>
          <p:cNvPr id="21" name="TextBox 20"/>
          <p:cNvSpPr txBox="1"/>
          <p:nvPr/>
        </p:nvSpPr>
        <p:spPr>
          <a:xfrm>
            <a:off x="4870550" y="5966898"/>
            <a:ext cx="3069023" cy="92333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/>
              <a:t>Р</a:t>
            </a:r>
            <a:r>
              <a:rPr lang="ru-RU" dirty="0" smtClean="0"/>
              <a:t>азрешения на строительство/реконструкцию (его дубликата)</a:t>
            </a:r>
            <a:endParaRPr lang="ru-RU" dirty="0"/>
          </a:p>
        </p:txBody>
      </p:sp>
      <p:sp>
        <p:nvSpPr>
          <p:cNvPr id="22" name="TextBox 21"/>
          <p:cNvSpPr txBox="1"/>
          <p:nvPr/>
        </p:nvSpPr>
        <p:spPr>
          <a:xfrm>
            <a:off x="4870550" y="7241031"/>
            <a:ext cx="3069023" cy="92333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Отметка в разрешении на строительство о продлении срока</a:t>
            </a:r>
            <a:endParaRPr lang="ru-RU" dirty="0"/>
          </a:p>
        </p:txBody>
      </p:sp>
      <p:sp>
        <p:nvSpPr>
          <p:cNvPr id="23" name="TextBox 22"/>
          <p:cNvSpPr txBox="1"/>
          <p:nvPr/>
        </p:nvSpPr>
        <p:spPr>
          <a:xfrm>
            <a:off x="4870550" y="8515164"/>
            <a:ext cx="3069024" cy="92333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/>
              <a:t>В</a:t>
            </a:r>
            <a:r>
              <a:rPr lang="ru-RU" dirty="0" smtClean="0"/>
              <a:t>несение изменений в разрешение на строительство</a:t>
            </a:r>
            <a:endParaRPr lang="ru-RU" dirty="0"/>
          </a:p>
        </p:txBody>
      </p:sp>
      <p:cxnSp>
        <p:nvCxnSpPr>
          <p:cNvPr id="24" name="Соединительная линия уступом 23"/>
          <p:cNvCxnSpPr>
            <a:stCxn id="20" idx="1"/>
            <a:endCxn id="23" idx="1"/>
          </p:cNvCxnSpPr>
          <p:nvPr/>
        </p:nvCxnSpPr>
        <p:spPr>
          <a:xfrm rot="10800000" flipV="1">
            <a:off x="4870550" y="5476085"/>
            <a:ext cx="4270" cy="3500744"/>
          </a:xfrm>
          <a:prstGeom prst="bentConnector3">
            <a:avLst>
              <a:gd name="adj1" fmla="val 545363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Соединительная линия уступом 24"/>
          <p:cNvCxnSpPr>
            <a:stCxn id="20" idx="1"/>
            <a:endCxn id="22" idx="1"/>
          </p:cNvCxnSpPr>
          <p:nvPr/>
        </p:nvCxnSpPr>
        <p:spPr>
          <a:xfrm rot="10800000" flipV="1">
            <a:off x="4870550" y="5476084"/>
            <a:ext cx="4270" cy="2226611"/>
          </a:xfrm>
          <a:prstGeom prst="bentConnector3">
            <a:avLst>
              <a:gd name="adj1" fmla="val 545363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Соединительная линия уступом 25"/>
          <p:cNvCxnSpPr>
            <a:stCxn id="20" idx="1"/>
            <a:endCxn id="21" idx="1"/>
          </p:cNvCxnSpPr>
          <p:nvPr/>
        </p:nvCxnSpPr>
        <p:spPr>
          <a:xfrm rot="10800000" flipV="1">
            <a:off x="4870550" y="5476085"/>
            <a:ext cx="4270" cy="952478"/>
          </a:xfrm>
          <a:prstGeom prst="bentConnector3">
            <a:avLst>
              <a:gd name="adj1" fmla="val 545363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Прямая со стрелкой 27"/>
          <p:cNvCxnSpPr>
            <a:stCxn id="7" idx="2"/>
            <a:endCxn id="20" idx="0"/>
          </p:cNvCxnSpPr>
          <p:nvPr/>
        </p:nvCxnSpPr>
        <p:spPr>
          <a:xfrm>
            <a:off x="4361460" y="4798010"/>
            <a:ext cx="2047875" cy="4934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Соединительная линия уступом 29"/>
          <p:cNvCxnSpPr>
            <a:stCxn id="6" idx="2"/>
            <a:endCxn id="7" idx="0"/>
          </p:cNvCxnSpPr>
          <p:nvPr/>
        </p:nvCxnSpPr>
        <p:spPr>
          <a:xfrm rot="16200000" flipH="1">
            <a:off x="4209458" y="3445678"/>
            <a:ext cx="297653" cy="635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/>
          <p:cNvSpPr txBox="1"/>
          <p:nvPr/>
        </p:nvSpPr>
        <p:spPr>
          <a:xfrm>
            <a:off x="2597351" y="10722292"/>
            <a:ext cx="3069029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Заполнение журнала</a:t>
            </a:r>
            <a:endParaRPr lang="ru-RU" dirty="0"/>
          </a:p>
        </p:txBody>
      </p:sp>
      <p:cxnSp>
        <p:nvCxnSpPr>
          <p:cNvPr id="40" name="Соединительная линия уступом 39"/>
          <p:cNvCxnSpPr>
            <a:stCxn id="9" idx="3"/>
            <a:endCxn id="38" idx="0"/>
          </p:cNvCxnSpPr>
          <p:nvPr/>
        </p:nvCxnSpPr>
        <p:spPr>
          <a:xfrm>
            <a:off x="3829048" y="6795677"/>
            <a:ext cx="302818" cy="3926615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Соединительная линия уступом 42"/>
          <p:cNvCxnSpPr>
            <a:stCxn id="10" idx="3"/>
            <a:endCxn id="38" idx="0"/>
          </p:cNvCxnSpPr>
          <p:nvPr/>
        </p:nvCxnSpPr>
        <p:spPr>
          <a:xfrm>
            <a:off x="3829048" y="8268321"/>
            <a:ext cx="302818" cy="2453971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Соединительная линия уступом 44"/>
          <p:cNvCxnSpPr>
            <a:stCxn id="10" idx="3"/>
            <a:endCxn id="38" idx="0"/>
          </p:cNvCxnSpPr>
          <p:nvPr/>
        </p:nvCxnSpPr>
        <p:spPr>
          <a:xfrm>
            <a:off x="3829048" y="8268321"/>
            <a:ext cx="302818" cy="2453971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760019" y="11491170"/>
            <a:ext cx="3069029" cy="92333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Выдача (направление) документа (пакета документов)</a:t>
            </a:r>
            <a:endParaRPr lang="ru-RU" dirty="0"/>
          </a:p>
        </p:txBody>
      </p:sp>
      <p:cxnSp>
        <p:nvCxnSpPr>
          <p:cNvPr id="51" name="Соединительная линия уступом 50"/>
          <p:cNvCxnSpPr>
            <a:stCxn id="38" idx="2"/>
            <a:endCxn id="48" idx="3"/>
          </p:cNvCxnSpPr>
          <p:nvPr/>
        </p:nvCxnSpPr>
        <p:spPr>
          <a:xfrm rot="5400000">
            <a:off x="3549852" y="11370820"/>
            <a:ext cx="861211" cy="302818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8465445" y="2589079"/>
            <a:ext cx="1866304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Недостаточность документов</a:t>
            </a:r>
            <a:endParaRPr lang="ru-RU" dirty="0"/>
          </a:p>
        </p:txBody>
      </p:sp>
      <p:sp>
        <p:nvSpPr>
          <p:cNvPr id="55" name="TextBox 54"/>
          <p:cNvSpPr txBox="1"/>
          <p:nvPr/>
        </p:nvSpPr>
        <p:spPr>
          <a:xfrm>
            <a:off x="8029574" y="3592399"/>
            <a:ext cx="3705226" cy="14773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Запрос документов в </a:t>
            </a:r>
            <a:r>
              <a:rPr lang="ru-RU" dirty="0" err="1" smtClean="0"/>
              <a:t>гос.органах</a:t>
            </a:r>
            <a:r>
              <a:rPr lang="ru-RU" dirty="0" smtClean="0"/>
              <a:t>, органах местного самоуправления и подведомственных организациях, в распоряжении которых находятся необходимые документы</a:t>
            </a:r>
            <a:endParaRPr lang="ru-RU" dirty="0"/>
          </a:p>
        </p:txBody>
      </p:sp>
      <p:sp>
        <p:nvSpPr>
          <p:cNvPr id="56" name="TextBox 55"/>
          <p:cNvSpPr txBox="1"/>
          <p:nvPr/>
        </p:nvSpPr>
        <p:spPr>
          <a:xfrm>
            <a:off x="7062395" y="882606"/>
            <a:ext cx="4672405" cy="14773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Уведомление исполнительного органа </a:t>
            </a:r>
            <a:r>
              <a:rPr lang="ru-RU" dirty="0" err="1" smtClean="0"/>
              <a:t>гос.власти</a:t>
            </a:r>
            <a:r>
              <a:rPr lang="ru-RU" dirty="0" smtClean="0"/>
              <a:t> или органа местного самоуправления, принявшего решение: </a:t>
            </a:r>
            <a:br>
              <a:rPr lang="ru-RU" dirty="0" smtClean="0"/>
            </a:br>
            <a:r>
              <a:rPr lang="ru-RU" dirty="0" smtClean="0"/>
              <a:t>о прекращении прав на земельный участок; </a:t>
            </a:r>
            <a:br>
              <a:rPr lang="ru-RU" dirty="0" smtClean="0"/>
            </a:br>
            <a:r>
              <a:rPr lang="ru-RU" dirty="0" smtClean="0"/>
              <a:t>о прекращении права пользования недрами</a:t>
            </a:r>
            <a:endParaRPr lang="ru-RU" dirty="0"/>
          </a:p>
        </p:txBody>
      </p:sp>
      <p:cxnSp>
        <p:nvCxnSpPr>
          <p:cNvPr id="58" name="Прямая со стрелкой 57"/>
          <p:cNvCxnSpPr>
            <a:stCxn id="56" idx="1"/>
            <a:endCxn id="5" idx="3"/>
          </p:cNvCxnSpPr>
          <p:nvPr/>
        </p:nvCxnSpPr>
        <p:spPr>
          <a:xfrm flipH="1">
            <a:off x="5895974" y="1621270"/>
            <a:ext cx="1166421" cy="98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Соединительная линия уступом 59"/>
          <p:cNvCxnSpPr>
            <a:stCxn id="3" idx="2"/>
            <a:endCxn id="5" idx="0"/>
          </p:cNvCxnSpPr>
          <p:nvPr/>
        </p:nvCxnSpPr>
        <p:spPr>
          <a:xfrm rot="16200000" flipH="1">
            <a:off x="4248340" y="779298"/>
            <a:ext cx="219890" cy="63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Прямая со стрелкой 61"/>
          <p:cNvCxnSpPr>
            <a:stCxn id="7" idx="3"/>
            <a:endCxn id="54" idx="1"/>
          </p:cNvCxnSpPr>
          <p:nvPr/>
        </p:nvCxnSpPr>
        <p:spPr>
          <a:xfrm flipV="1">
            <a:off x="5895974" y="2912245"/>
            <a:ext cx="2569471" cy="12856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Прямая со стрелкой 65"/>
          <p:cNvCxnSpPr>
            <a:stCxn id="55" idx="1"/>
            <a:endCxn id="7" idx="3"/>
          </p:cNvCxnSpPr>
          <p:nvPr/>
        </p:nvCxnSpPr>
        <p:spPr>
          <a:xfrm flipH="1" flipV="1">
            <a:off x="5895974" y="4197846"/>
            <a:ext cx="2133600" cy="13321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Соединительная линия уступом 79"/>
          <p:cNvCxnSpPr>
            <a:endCxn id="110" idx="1"/>
          </p:cNvCxnSpPr>
          <p:nvPr/>
        </p:nvCxnSpPr>
        <p:spPr>
          <a:xfrm>
            <a:off x="7939573" y="6156777"/>
            <a:ext cx="901509" cy="23083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Соединительная линия уступом 81"/>
          <p:cNvCxnSpPr>
            <a:stCxn id="22" idx="3"/>
            <a:endCxn id="38" idx="3"/>
          </p:cNvCxnSpPr>
          <p:nvPr/>
        </p:nvCxnSpPr>
        <p:spPr>
          <a:xfrm flipH="1">
            <a:off x="5666380" y="7702696"/>
            <a:ext cx="2273193" cy="3204262"/>
          </a:xfrm>
          <a:prstGeom prst="bentConnector3">
            <a:avLst>
              <a:gd name="adj1" fmla="val -1005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Соединительная линия уступом 83"/>
          <p:cNvCxnSpPr>
            <a:stCxn id="23" idx="3"/>
            <a:endCxn id="38" idx="3"/>
          </p:cNvCxnSpPr>
          <p:nvPr/>
        </p:nvCxnSpPr>
        <p:spPr>
          <a:xfrm flipH="1">
            <a:off x="5666380" y="8976829"/>
            <a:ext cx="2273194" cy="1930129"/>
          </a:xfrm>
          <a:prstGeom prst="bentConnector3">
            <a:avLst>
              <a:gd name="adj1" fmla="val -1005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TextBox 94"/>
          <p:cNvSpPr txBox="1"/>
          <p:nvPr/>
        </p:nvSpPr>
        <p:spPr>
          <a:xfrm>
            <a:off x="4870548" y="9618728"/>
            <a:ext cx="3069025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Решение о прекращении действия разрешения</a:t>
            </a:r>
            <a:endParaRPr lang="ru-RU" dirty="0"/>
          </a:p>
        </p:txBody>
      </p:sp>
      <p:cxnSp>
        <p:nvCxnSpPr>
          <p:cNvPr id="97" name="Соединительная линия уступом 96"/>
          <p:cNvCxnSpPr>
            <a:stCxn id="20" idx="1"/>
            <a:endCxn id="95" idx="1"/>
          </p:cNvCxnSpPr>
          <p:nvPr/>
        </p:nvCxnSpPr>
        <p:spPr>
          <a:xfrm rot="10800000" flipV="1">
            <a:off x="4870548" y="5476084"/>
            <a:ext cx="4272" cy="4465809"/>
          </a:xfrm>
          <a:prstGeom prst="bentConnector3">
            <a:avLst>
              <a:gd name="adj1" fmla="val 54511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Соединительная линия уступом 98"/>
          <p:cNvCxnSpPr>
            <a:stCxn id="95" idx="3"/>
            <a:endCxn id="38" idx="3"/>
          </p:cNvCxnSpPr>
          <p:nvPr/>
        </p:nvCxnSpPr>
        <p:spPr>
          <a:xfrm flipH="1">
            <a:off x="5666380" y="9941894"/>
            <a:ext cx="2273193" cy="965064"/>
          </a:xfrm>
          <a:prstGeom prst="bentConnector3">
            <a:avLst>
              <a:gd name="adj1" fmla="val -1005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TextBox 104"/>
          <p:cNvSpPr txBox="1"/>
          <p:nvPr/>
        </p:nvSpPr>
        <p:spPr>
          <a:xfrm>
            <a:off x="155985" y="1307916"/>
            <a:ext cx="2268930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Решение об отказе в приеме документов</a:t>
            </a:r>
            <a:endParaRPr lang="ru-RU" dirty="0"/>
          </a:p>
        </p:txBody>
      </p:sp>
      <p:cxnSp>
        <p:nvCxnSpPr>
          <p:cNvPr id="107" name="Прямая со стрелкой 106"/>
          <p:cNvCxnSpPr>
            <a:stCxn id="5" idx="1"/>
            <a:endCxn id="105" idx="3"/>
          </p:cNvCxnSpPr>
          <p:nvPr/>
        </p:nvCxnSpPr>
        <p:spPr>
          <a:xfrm flipH="1">
            <a:off x="2424915" y="1631082"/>
            <a:ext cx="40203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Соединительная линия уступом 111"/>
          <p:cNvCxnSpPr>
            <a:stCxn id="105" idx="1"/>
            <a:endCxn id="48" idx="1"/>
          </p:cNvCxnSpPr>
          <p:nvPr/>
        </p:nvCxnSpPr>
        <p:spPr>
          <a:xfrm rot="10800000" flipH="1" flipV="1">
            <a:off x="155985" y="1631081"/>
            <a:ext cx="604034" cy="10321753"/>
          </a:xfrm>
          <a:prstGeom prst="bentConnector3">
            <a:avLst>
              <a:gd name="adj1" fmla="val -3784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Прямая со стрелкой 123"/>
          <p:cNvCxnSpPr>
            <a:stCxn id="5" idx="2"/>
            <a:endCxn id="6" idx="0"/>
          </p:cNvCxnSpPr>
          <p:nvPr/>
        </p:nvCxnSpPr>
        <p:spPr>
          <a:xfrm flipH="1">
            <a:off x="4355109" y="2369746"/>
            <a:ext cx="6351" cy="2839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4" name="TextBox 133"/>
          <p:cNvSpPr txBox="1"/>
          <p:nvPr/>
        </p:nvSpPr>
        <p:spPr>
          <a:xfrm>
            <a:off x="4870547" y="11579567"/>
            <a:ext cx="3740053" cy="203132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Направление уведомления о </a:t>
            </a:r>
            <a:r>
              <a:rPr lang="ru-RU" dirty="0"/>
              <a:t>прекращении действия разрешения на строительства, о внесении изменений в разрешение на строительство или об отказе во внесении изменений в разрешение на строительство</a:t>
            </a:r>
          </a:p>
        </p:txBody>
      </p:sp>
      <p:sp>
        <p:nvSpPr>
          <p:cNvPr id="135" name="Прямоугольник 134"/>
          <p:cNvSpPr/>
          <p:nvPr/>
        </p:nvSpPr>
        <p:spPr>
          <a:xfrm>
            <a:off x="-422070" y="14341152"/>
            <a:ext cx="6096000" cy="175432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r>
              <a:rPr lang="ru-RU" dirty="0"/>
              <a:t>федеральный орган исполнительной власти или орган исполнительной власти Республики Марий Эл, осуществляющие государственный надзор при строительстве, реконструкции объекта капитального строительства, в разрешение на строительство которого внесены изменения</a:t>
            </a:r>
          </a:p>
        </p:txBody>
      </p:sp>
      <p:sp>
        <p:nvSpPr>
          <p:cNvPr id="136" name="Прямоугольник 135"/>
          <p:cNvSpPr/>
          <p:nvPr/>
        </p:nvSpPr>
        <p:spPr>
          <a:xfrm>
            <a:off x="7180709" y="14348787"/>
            <a:ext cx="4748603" cy="175432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ru-RU" dirty="0"/>
              <a:t>орган, осуществляющий государственную регистрацию прав на недвижимое имущество и сделок с ним, по месту нахождения земельного участка, в разрешение на строительство объекта на котором внесены изменения</a:t>
            </a:r>
          </a:p>
        </p:txBody>
      </p:sp>
      <p:sp>
        <p:nvSpPr>
          <p:cNvPr id="137" name="TextBox 136"/>
          <p:cNvSpPr txBox="1"/>
          <p:nvPr/>
        </p:nvSpPr>
        <p:spPr>
          <a:xfrm>
            <a:off x="1158373" y="12935436"/>
            <a:ext cx="1851036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Заявитель</a:t>
            </a:r>
            <a:endParaRPr lang="ru-RU" dirty="0"/>
          </a:p>
        </p:txBody>
      </p:sp>
      <p:cxnSp>
        <p:nvCxnSpPr>
          <p:cNvPr id="141" name="Соединительная линия уступом 140"/>
          <p:cNvCxnSpPr>
            <a:stCxn id="134" idx="2"/>
            <a:endCxn id="136" idx="0"/>
          </p:cNvCxnSpPr>
          <p:nvPr/>
        </p:nvCxnSpPr>
        <p:spPr>
          <a:xfrm rot="16200000" flipH="1">
            <a:off x="7778845" y="12572620"/>
            <a:ext cx="737895" cy="281443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Соединительная линия уступом 142"/>
          <p:cNvCxnSpPr>
            <a:stCxn id="134" idx="2"/>
            <a:endCxn id="135" idx="0"/>
          </p:cNvCxnSpPr>
          <p:nvPr/>
        </p:nvCxnSpPr>
        <p:spPr>
          <a:xfrm rot="5400000">
            <a:off x="4318122" y="11918700"/>
            <a:ext cx="730260" cy="411464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Прямая со стрелкой 144"/>
          <p:cNvCxnSpPr>
            <a:stCxn id="134" idx="1"/>
            <a:endCxn id="137" idx="3"/>
          </p:cNvCxnSpPr>
          <p:nvPr/>
        </p:nvCxnSpPr>
        <p:spPr>
          <a:xfrm flipH="1">
            <a:off x="3009409" y="12595230"/>
            <a:ext cx="1861138" cy="5248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Соединительная линия уступом 15"/>
          <p:cNvCxnSpPr>
            <a:stCxn id="21" idx="3"/>
            <a:endCxn id="38" idx="3"/>
          </p:cNvCxnSpPr>
          <p:nvPr/>
        </p:nvCxnSpPr>
        <p:spPr>
          <a:xfrm flipH="1">
            <a:off x="5666380" y="6428563"/>
            <a:ext cx="2273193" cy="4478395"/>
          </a:xfrm>
          <a:prstGeom prst="bentConnector3">
            <a:avLst>
              <a:gd name="adj1" fmla="val -1005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Прямая со стрелкой 40"/>
          <p:cNvCxnSpPr>
            <a:stCxn id="38" idx="2"/>
            <a:endCxn id="134" idx="0"/>
          </p:cNvCxnSpPr>
          <p:nvPr/>
        </p:nvCxnSpPr>
        <p:spPr>
          <a:xfrm>
            <a:off x="4131866" y="11091624"/>
            <a:ext cx="2608708" cy="4879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Прямая со стрелкой 64"/>
          <p:cNvCxnSpPr>
            <a:stCxn id="54" idx="2"/>
            <a:endCxn id="55" idx="0"/>
          </p:cNvCxnSpPr>
          <p:nvPr/>
        </p:nvCxnSpPr>
        <p:spPr>
          <a:xfrm>
            <a:off x="9398597" y="3235410"/>
            <a:ext cx="483590" cy="3569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TextBox 109"/>
          <p:cNvSpPr txBox="1"/>
          <p:nvPr/>
        </p:nvSpPr>
        <p:spPr>
          <a:xfrm>
            <a:off x="8841082" y="6064443"/>
            <a:ext cx="2559167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ru-RU" dirty="0" smtClean="0"/>
              <a:t>Внесение </a:t>
            </a:r>
            <a:r>
              <a:rPr lang="ru-RU" dirty="0" smtClean="0"/>
              <a:t>данных в реестр (Приложение 6)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6268833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234</Words>
  <Application>Microsoft Office PowerPoint</Application>
  <PresentationFormat>Широкоэкранный</PresentationFormat>
  <Paragraphs>24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Кривошеев Е.А.</dc:creator>
  <cp:lastModifiedBy>Кривошеев Е.А.</cp:lastModifiedBy>
  <cp:revision>12</cp:revision>
  <dcterms:created xsi:type="dcterms:W3CDTF">2016-11-23T07:29:07Z</dcterms:created>
  <dcterms:modified xsi:type="dcterms:W3CDTF">2016-11-26T11:10:43Z</dcterms:modified>
</cp:coreProperties>
</file>

<file path=docProps/thumbnail.jpeg>
</file>